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90" r:id="rId3"/>
    <p:sldId id="297" r:id="rId4"/>
    <p:sldId id="312" r:id="rId5"/>
    <p:sldId id="305" r:id="rId6"/>
    <p:sldId id="269" r:id="rId7"/>
    <p:sldId id="303" r:id="rId8"/>
    <p:sldId id="308" r:id="rId9"/>
    <p:sldId id="309" r:id="rId10"/>
    <p:sldId id="295" r:id="rId11"/>
    <p:sldId id="289" r:id="rId12"/>
    <p:sldId id="310" r:id="rId13"/>
    <p:sldId id="291" r:id="rId14"/>
    <p:sldId id="296" r:id="rId1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D28A36-F90D-56DF-FA63-7C57FA61E251}" name="Sandro Scherrer" initials="SS" userId="fd0f62dac4457e73" providerId="Windows Live"/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90981"/>
  </p:normalViewPr>
  <p:slideViewPr>
    <p:cSldViewPr snapToGrid="0">
      <p:cViewPr varScale="1">
        <p:scale>
          <a:sx n="119" d="100"/>
          <a:sy n="119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12/17/24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ACF35-0E0B-A2B9-A36A-DD319EF0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5F4A7-4227-2520-13D0-3C8C7160A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5A5-A1D8-AFB6-46C4-483DAB521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D6FC-0BED-50BD-AED0-9B1D79F57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2345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important consideration when generating an atlas is that the reliability and relevance to the clinical population on which the atlas is being used, is given.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934C-43BB-D32A-1A2C-3C9CEF4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D470F-BD4C-7929-B5B0-B6ED8EC8B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6200C-DB61-28F9-803E-64E26001C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8927-3D9C-3523-3059-FE8E85DE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52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8E9E6-4FB7-6523-C8ED-896ED4F74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61EBB-6662-7B1F-D704-A473F4A3D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27CBF2-A146-B1A9-847A-AD4C0283D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73EB4-9B8E-CA6D-68EF-4E58CE4A9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898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DD98-92BD-1C50-68C0-14D30D95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A3F9F-3397-38BB-9BA2-B72FFCA32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84C1A-55DB-84DC-B586-CF711A9E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AB24-E46C-7A69-49B2-141B5EE02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250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EE77-351E-1B87-9511-3137FF619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0D6EA-ECCD-83DC-D3BD-6002C67DF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1E83B-64DF-CEF7-D63C-E01F73CE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35183-06B2-3484-7C7F-DFED36314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0756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68D1-D966-933F-9007-521523C8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55DEA-A8B6-6E83-F6D4-A4D4C6FA2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DE5E1-D29E-3B1E-9B58-360EE65B0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A5404-2197-B9F3-C521-4683747A1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8160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2CE7-5B5A-ADF9-7AD1-94992451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32EE0-7462-2DE2-6A76-ABB56A136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6D350-81CC-2E31-629A-B164F352B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56D0D-82F0-FF30-CC92-F81421B9B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6750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17.12.24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17.12.24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17.12.24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571"/>
            <a:ext cx="9144000" cy="3777381"/>
          </a:xfrm>
        </p:spPr>
        <p:txBody>
          <a:bodyPr>
            <a:normAutofit fontScale="90000"/>
          </a:bodyPr>
          <a:lstStyle/>
          <a:p>
            <a:r>
              <a:rPr lang="en-GB" dirty="0"/>
              <a:t>Atlas-based Segmentation Consists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38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Random Forest Strengths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Segmenting large structures (white/grey matter)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Adapts well to new data</a:t>
            </a:r>
            <a:endParaRPr lang="en-GB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Atlas-Based Method Strengths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Small, consistent structures (e.g., thalamus)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Segmentation within seconds, ideal for clinical use</a:t>
            </a: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Challenges</a:t>
            </a:r>
          </a:p>
          <a:p>
            <a:pPr lvl="1"/>
            <a:r>
              <a:rPr lang="en-GB" sz="1400" b="1" dirty="0">
                <a:sym typeface="Wingdings" panose="05000000000000000000" pitchFamily="2" charset="2"/>
              </a:rPr>
              <a:t>Atlas-based</a:t>
            </a:r>
            <a:r>
              <a:rPr lang="en-GB" sz="1400" dirty="0">
                <a:sym typeface="Wingdings" panose="05000000000000000000" pitchFamily="2" charset="2"/>
              </a:rPr>
              <a:t> struggles with spatial variation in tissues (grey/white matter) and depends on atlas quality</a:t>
            </a:r>
          </a:p>
          <a:p>
            <a:pPr lvl="1"/>
            <a:r>
              <a:rPr lang="en-GB" sz="1400" b="1" dirty="0">
                <a:sym typeface="Wingdings" panose="05000000000000000000" pitchFamily="2" charset="2"/>
              </a:rPr>
              <a:t>Random Forest </a:t>
            </a:r>
            <a:r>
              <a:rPr lang="en-GB" sz="1400" dirty="0">
                <a:sym typeface="Wingdings" panose="05000000000000000000" pitchFamily="2" charset="2"/>
              </a:rPr>
              <a:t>takes several minutes to evaluate  requiring optimization for clinical use</a:t>
            </a:r>
            <a:endParaRPr lang="en-GB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Robustness against noise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Both methods handle noise well, with Random Forest showing unexpected strength against noisy data</a:t>
            </a: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Future Development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Combine Atlas for small and RF for large structures</a:t>
            </a:r>
          </a:p>
          <a:p>
            <a:pPr lvl="1"/>
            <a:endParaRPr lang="en-CH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48BD-B5BA-B603-155A-C99934D5F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D67E0-6A84-91C4-A272-03CC59CD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  <p:pic>
        <p:nvPicPr>
          <p:cNvPr id="6" name="Grafik 5" descr="Ein Bild, das Menschliches Gesicht, Person, Zimmerpflanze, Blumentopf enthält.&#10;&#10;Automatisch generierte Beschreibung">
            <a:extLst>
              <a:ext uri="{FF2B5EF4-FFF2-40B4-BE49-F238E27FC236}">
                <a16:creationId xmlns:a16="http://schemas.microsoft.com/office/drawing/2014/main" id="{006A11EA-E9DB-63EF-4D8F-98CC73741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266" y="1400856"/>
            <a:ext cx="6591467" cy="40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96519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6"/>
          <a:stretch/>
        </p:blipFill>
        <p:spPr>
          <a:xfrm>
            <a:off x="3293746" y="3996519"/>
            <a:ext cx="1991360" cy="23553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116"/>
          <a:stretch/>
        </p:blipFill>
        <p:spPr>
          <a:xfrm>
            <a:off x="5232997" y="3996519"/>
            <a:ext cx="2903219" cy="2355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42F-29D4-44A0-3DED-E90AA1F7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39A-8902-B2DA-C8EE-718CF118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969C-F572-BDF3-64C2-9F43C18D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3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35B3EB34-7A71-E313-A83A-ED37E60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FCB816-2358-AC2D-3DD2-842F2ED9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50E91135-1E1C-CEE8-614B-C063979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9A373C0F-B396-60A8-6C8D-A6C5C7F0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3000A7F8-B74C-C7F6-367E-F8DAC82ED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F049F-AD0E-F388-DE3F-A19D9FAC26D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CC30257-C0D4-A5D8-69E6-002B2E06C631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827166E-ABE5-EC78-5836-C3F56AC5E4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F5BDB1A2-B735-BCFD-839D-78CA46CBC1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A71F0307-EA50-3701-8EC4-1444DAA4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2DE4C270-7452-433E-DAA8-FC3F087C84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63B68-7C63-9D29-6455-0D490D0C6C0F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FF45C736-67F3-802F-0A5C-737292F18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8DCBD-85C1-FF4D-9C80-90AFAEAFBDD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521582C8-A071-81AA-D2DC-6FAF4226B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A0230C8-8401-0D10-4C13-66015B549521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CE98FED-EF51-87A7-C4A4-136BCF8304D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781EF69-2F14-74CD-3F41-82B5922A381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07E0929-D07A-1ADC-C906-445AFEE0FB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92B9ADA-58CD-ADEA-8D86-CF1E1A89F1F9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E956A743-3B19-237F-9B4A-F70598D57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8A1C7D3-C4E9-2D50-AB35-149A75D2D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B49DECB1-8939-65D0-2D46-EB26F435BB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54" name="Picture 53" descr="A black and white logo&#10;&#10;Description automatically generated">
            <a:extLst>
              <a:ext uri="{FF2B5EF4-FFF2-40B4-BE49-F238E27FC236}">
                <a16:creationId xmlns:a16="http://schemas.microsoft.com/office/drawing/2014/main" id="{CA24CC82-C06C-CF83-A7C7-137457BE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953" y="4006755"/>
            <a:ext cx="1299847" cy="365126"/>
          </a:xfrm>
          <a:prstGeom prst="rect">
            <a:avLst/>
          </a:prstGeom>
        </p:spPr>
      </p:pic>
      <p:pic>
        <p:nvPicPr>
          <p:cNvPr id="78" name="Picture 7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8E0007-856D-6FA4-F649-A20C447352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3953" y="3832888"/>
            <a:ext cx="1299847" cy="65235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1CC7438-8999-E874-AB8F-81AC2761F423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3C4B55F-EE03-5F4D-FF5A-FEB8D8136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6AE0F80-8AB5-C984-C19D-75AF3909F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EAD1B-5253-4AB4-DA9C-2EDB5BEF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5BC8-E879-DD84-AF47-8C08C5A83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56607-D0D0-B2A9-2AD6-0DD88CD7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3" name="Grafik 2" descr="Ein Bild, das Screenshot, Grafiken, Kunst enthält.&#10;&#10;Automatisch generierte Beschreibung">
            <a:extLst>
              <a:ext uri="{FF2B5EF4-FFF2-40B4-BE49-F238E27FC236}">
                <a16:creationId xmlns:a16="http://schemas.microsoft.com/office/drawing/2014/main" id="{020F7339-1BD0-7048-A7B4-5FC7D452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99" y="2164464"/>
            <a:ext cx="2866800" cy="2529066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B0EB266-722E-EB6C-94AF-E0B6FB5C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01" y="2164464"/>
            <a:ext cx="2866800" cy="2529066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2A46D3B-7A33-FE8B-6E83-AAFAC301A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164464"/>
            <a:ext cx="2866800" cy="2529066"/>
          </a:xfrm>
          <a:prstGeom prst="rect">
            <a:avLst/>
          </a:prstGeom>
        </p:spPr>
      </p:pic>
      <p:pic>
        <p:nvPicPr>
          <p:cNvPr id="8" name="Picture 7" descr="A computer generated image of a brain&#10;&#10;Description automatically generated">
            <a:extLst>
              <a:ext uri="{FF2B5EF4-FFF2-40B4-BE49-F238E27FC236}">
                <a16:creationId xmlns:a16="http://schemas.microsoft.com/office/drawing/2014/main" id="{78476DDB-D501-4FC2-C663-D0EFD212C0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460" t="35833" r="25657" b="22297"/>
          <a:stretch/>
        </p:blipFill>
        <p:spPr>
          <a:xfrm>
            <a:off x="8962797" y="2164464"/>
            <a:ext cx="2866800" cy="2529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2F424A-0CB9-54B5-56AA-5775784516ED}"/>
              </a:ext>
            </a:extLst>
          </p:cNvPr>
          <p:cNvSpPr/>
          <p:nvPr/>
        </p:nvSpPr>
        <p:spPr>
          <a:xfrm>
            <a:off x="11027285" y="2419109"/>
            <a:ext cx="721019" cy="868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B4FE5-CC2F-A938-8516-5B3D781D176F}"/>
              </a:ext>
            </a:extLst>
          </p:cNvPr>
          <p:cNvSpPr txBox="1"/>
          <p:nvPr/>
        </p:nvSpPr>
        <p:spPr>
          <a:xfrm>
            <a:off x="362401" y="1856687"/>
            <a:ext cx="1881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Before median filtering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3A495-53BC-B13A-6161-0689B32D93A2}"/>
              </a:ext>
            </a:extLst>
          </p:cNvPr>
          <p:cNvSpPr/>
          <p:nvPr/>
        </p:nvSpPr>
        <p:spPr>
          <a:xfrm>
            <a:off x="838201" y="3553428"/>
            <a:ext cx="550762" cy="54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FB5D0-1B37-FFB2-DBC2-84BD44403093}"/>
              </a:ext>
            </a:extLst>
          </p:cNvPr>
          <p:cNvSpPr/>
          <p:nvPr/>
        </p:nvSpPr>
        <p:spPr>
          <a:xfrm>
            <a:off x="4255761" y="3854370"/>
            <a:ext cx="813676" cy="615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58CF-6C31-5E3B-2790-6CAD58C8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3C6-6898-0D6E-D029-AF4615C8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0988-C35E-41C2-0ECD-704E9584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5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AC38BD3F-0A8C-FBD3-FC7B-274BA620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03" t="34777" r="32983" b="30659"/>
          <a:stretch/>
        </p:blipFill>
        <p:spPr>
          <a:xfrm>
            <a:off x="8962800" y="2164465"/>
            <a:ext cx="2866799" cy="2529069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365BD593-127D-6AE7-1FA8-AEED74C42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00" y="2164464"/>
            <a:ext cx="2866799" cy="2529066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05C5E4AC-B705-CCD1-9C89-0D5D4F297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00" y="2164465"/>
            <a:ext cx="2866800" cy="2529068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4D98E9DC-381E-5CDB-2A03-82022AC48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164465"/>
            <a:ext cx="2866800" cy="25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466987" y="5398972"/>
            <a:ext cx="2081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Z-Score Normalization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220659" y="2864747"/>
            <a:ext cx="226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Affine registration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T1 &amp; T2 Basic Descriptive Statistics (mean, SNR, variance..)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28333" y="2327534"/>
            <a:ext cx="208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700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 45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8007441" y="5559590"/>
            <a:ext cx="18333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Skipped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716679" y="2416252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Robustness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AB1D-BE9C-F220-CED8-2865DFE3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B6E2-C231-FAD1-C017-9DAA53BC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3B29B1F-09CD-1946-0721-485C645C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4" y="1937322"/>
            <a:ext cx="6098054" cy="2983356"/>
          </a:xfrm>
          <a:prstGeom prst="rect">
            <a:avLst/>
          </a:prstGeom>
        </p:spPr>
      </p:pic>
      <p:pic>
        <p:nvPicPr>
          <p:cNvPr id="12" name="Picture 11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EBE216ED-4C5E-D378-C5C5-C1CF8D47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7321"/>
            <a:ext cx="6098056" cy="29833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0173D7-032F-BF24-3961-6E34ABB4E6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  <a:endParaRPr lang="en-CH"/>
          </a:p>
        </p:txBody>
      </p:sp>
      <p:pic>
        <p:nvPicPr>
          <p:cNvPr id="13" name="Picture 12" descr="A table of average dice&#10;&#10;Description automatically generated">
            <a:extLst>
              <a:ext uri="{FF2B5EF4-FFF2-40B4-BE49-F238E27FC236}">
                <a16:creationId xmlns:a16="http://schemas.microsoft.com/office/drawing/2014/main" id="{1DDAE0BF-E722-2101-4C86-8C0F5674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38460"/>
            <a:ext cx="6096000" cy="3376245"/>
          </a:xfrm>
          <a:prstGeom prst="rect">
            <a:avLst/>
          </a:prstGeom>
        </p:spPr>
      </p:pic>
      <p:pic>
        <p:nvPicPr>
          <p:cNvPr id="15" name="Picture 14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0FE2C113-1817-E1E8-9C90-E16E7DF0C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44" y="1937321"/>
            <a:ext cx="6098056" cy="3377384"/>
          </a:xfrm>
          <a:prstGeom prst="rect">
            <a:avLst/>
          </a:prstGeom>
        </p:spPr>
      </p:pic>
      <p:pic>
        <p:nvPicPr>
          <p:cNvPr id="24" name="Picture 23" descr="A graph of data being measured&#10;&#10;Description automatically generated with medium confidence">
            <a:extLst>
              <a:ext uri="{FF2B5EF4-FFF2-40B4-BE49-F238E27FC236}">
                <a16:creationId xmlns:a16="http://schemas.microsoft.com/office/drawing/2014/main" id="{077FDBCA-81D2-3E49-F776-933DD09B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177" y="4925825"/>
            <a:ext cx="3285479" cy="19321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FCFBBD-9007-5D8F-54A2-768FA0969800}"/>
              </a:ext>
            </a:extLst>
          </p:cNvPr>
          <p:cNvSpPr/>
          <p:nvPr/>
        </p:nvSpPr>
        <p:spPr>
          <a:xfrm>
            <a:off x="2450677" y="2776158"/>
            <a:ext cx="1192592" cy="698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8FE475-C664-C030-0ECF-E836B089DA53}"/>
              </a:ext>
            </a:extLst>
          </p:cNvPr>
          <p:cNvSpPr/>
          <p:nvPr/>
        </p:nvSpPr>
        <p:spPr>
          <a:xfrm>
            <a:off x="1289743" y="3474720"/>
            <a:ext cx="1160856" cy="1054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4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A63C-C41E-D181-1A2A-1B95FCEE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C3337-E832-CD6C-7684-A86A854E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96F6670E-4724-FF8E-CD27-3A2B7E56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t="-1" r="18434" b="-6"/>
          <a:stretch/>
        </p:blipFill>
        <p:spPr>
          <a:xfrm>
            <a:off x="300419" y="3942473"/>
            <a:ext cx="2209579" cy="2371397"/>
          </a:xfrm>
          <a:prstGeom prst="rect">
            <a:avLst/>
          </a:prstGeom>
        </p:spPr>
      </p:pic>
      <p:pic>
        <p:nvPicPr>
          <p:cNvPr id="3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65011328-B115-737E-95D8-24BC2C9E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88" y="1673718"/>
            <a:ext cx="2291194" cy="2285725"/>
          </a:xfrm>
          <a:prstGeom prst="rect">
            <a:avLst/>
          </a:prstGeom>
        </p:spPr>
      </p:pic>
      <p:pic>
        <p:nvPicPr>
          <p:cNvPr id="5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B1B413E-99F7-3EC8-AD13-9328EA7C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82" y="1676439"/>
            <a:ext cx="2291194" cy="2280283"/>
          </a:xfrm>
          <a:prstGeom prst="rect">
            <a:avLst/>
          </a:prstGeom>
        </p:spPr>
      </p:pic>
      <p:pic>
        <p:nvPicPr>
          <p:cNvPr id="6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96863299-1666-930D-8271-E3E5A13C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94" y="1667646"/>
            <a:ext cx="2291194" cy="2274827"/>
          </a:xfrm>
          <a:prstGeom prst="rect">
            <a:avLst/>
          </a:prstGeom>
        </p:spPr>
      </p:pic>
      <p:pic>
        <p:nvPicPr>
          <p:cNvPr id="9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DBF2E075-3C0F-165D-F6E5-FA90399EB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628" y="3942473"/>
            <a:ext cx="2375179" cy="2371397"/>
          </a:xfrm>
          <a:prstGeom prst="rect">
            <a:avLst/>
          </a:prstGeom>
        </p:spPr>
      </p:pic>
      <p:pic>
        <p:nvPicPr>
          <p:cNvPr id="11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35B113B1-45C5-211B-BA8A-09D08B1FABE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4876855" y="3942473"/>
            <a:ext cx="2291791" cy="237140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48F052-917A-BFE6-8DEC-804F149D1F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721" t="22894" r="34886" b="36095"/>
          <a:stretch/>
        </p:blipFill>
        <p:spPr>
          <a:xfrm>
            <a:off x="7164274" y="1689018"/>
            <a:ext cx="2401694" cy="2274828"/>
          </a:xfrm>
          <a:prstGeom prst="rect">
            <a:avLst/>
          </a:prstGeom>
        </p:spPr>
      </p:pic>
      <p:pic>
        <p:nvPicPr>
          <p:cNvPr id="16" name="Picture 15" descr="A computer generated image of a colorful object&#10;&#10;Description automatically generated">
            <a:extLst>
              <a:ext uri="{FF2B5EF4-FFF2-40B4-BE49-F238E27FC236}">
                <a16:creationId xmlns:a16="http://schemas.microsoft.com/office/drawing/2014/main" id="{FFE637A0-702E-F63D-CA52-46AE515BB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694" t="9843" r="16420" b="11779"/>
          <a:stretch/>
        </p:blipFill>
        <p:spPr>
          <a:xfrm>
            <a:off x="7160499" y="3956722"/>
            <a:ext cx="2401693" cy="2371404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26390403-2D23-A3A9-6455-80C5B0C92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0269" y="2839011"/>
            <a:ext cx="2248878" cy="22748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085F23-C92F-3DDD-E6E2-F4028F636B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Atlas (Best &amp; Worst)</a:t>
            </a:r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1421-1434-6F0A-E268-AF21EBAA4AFC}"/>
              </a:ext>
            </a:extLst>
          </p:cNvPr>
          <p:cNvSpPr/>
          <p:nvPr/>
        </p:nvSpPr>
        <p:spPr>
          <a:xfrm>
            <a:off x="590309" y="4525701"/>
            <a:ext cx="653028" cy="1226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78050-2B80-54DD-0E89-40BCCA87F0B8}"/>
              </a:ext>
            </a:extLst>
          </p:cNvPr>
          <p:cNvSpPr/>
          <p:nvPr/>
        </p:nvSpPr>
        <p:spPr>
          <a:xfrm>
            <a:off x="2799888" y="4084081"/>
            <a:ext cx="671510" cy="1853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0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E751-13EF-D79A-29A4-C8AB5AB0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0512-87B4-E781-FB92-61D7208A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CFB405-C24A-CECB-2875-66121AB050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RF (Best &amp; Worst)</a:t>
            </a:r>
            <a:endParaRPr lang="en-CH"/>
          </a:p>
        </p:txBody>
      </p:sp>
      <p:pic>
        <p:nvPicPr>
          <p:cNvPr id="10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CA956FCD-03DE-5DA9-6886-31EA8928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82" r="-638"/>
          <a:stretch/>
        </p:blipFill>
        <p:spPr>
          <a:xfrm>
            <a:off x="2509322" y="1752771"/>
            <a:ext cx="2102108" cy="2245706"/>
          </a:xfrm>
          <a:prstGeom prst="rect">
            <a:avLst/>
          </a:prstGeom>
        </p:spPr>
      </p:pic>
      <p:pic>
        <p:nvPicPr>
          <p:cNvPr id="12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AF016534-4127-3815-E99A-7B16B6EB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" y="1752777"/>
            <a:ext cx="2263665" cy="2245699"/>
          </a:xfrm>
          <a:prstGeom prst="rect">
            <a:avLst/>
          </a:prstGeom>
        </p:spPr>
      </p:pic>
      <p:pic>
        <p:nvPicPr>
          <p:cNvPr id="13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B3102C09-3172-90A9-74DB-3C5E68A8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80" y="1757872"/>
            <a:ext cx="2256451" cy="2245706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14E4BCC-1383-2FF2-7F30-C3DB6D46DB7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8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199D9BB8-DB6B-A4A1-4C6E-BDAB0F931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308" y="3976424"/>
            <a:ext cx="2168512" cy="2165059"/>
          </a:xfrm>
          <a:prstGeom prst="rect">
            <a:avLst/>
          </a:prstGeom>
        </p:spPr>
      </p:pic>
      <p:pic>
        <p:nvPicPr>
          <p:cNvPr id="20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3017535C-A53A-5293-A382-607126F36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22" y="3976424"/>
            <a:ext cx="2182888" cy="2165563"/>
          </a:xfrm>
          <a:prstGeom prst="rect">
            <a:avLst/>
          </a:prstGeom>
        </p:spPr>
      </p:pic>
      <p:pic>
        <p:nvPicPr>
          <p:cNvPr id="21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05FFBD37-7E93-5AD9-9C8A-025B040D9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443" y="3976424"/>
            <a:ext cx="2182888" cy="2172494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F9EBEC9A-01BD-4605-25C6-75CC403DC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44" y="2822868"/>
            <a:ext cx="2210578" cy="2236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545483-6650-A055-2E7F-50E806FFBBB5}"/>
              </a:ext>
            </a:extLst>
          </p:cNvPr>
          <p:cNvSpPr/>
          <p:nvPr/>
        </p:nvSpPr>
        <p:spPr>
          <a:xfrm>
            <a:off x="972273" y="5058952"/>
            <a:ext cx="907657" cy="61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4C087-F248-69B5-2BB9-A8A506474B8D}"/>
              </a:ext>
            </a:extLst>
          </p:cNvPr>
          <p:cNvSpPr/>
          <p:nvPr/>
        </p:nvSpPr>
        <p:spPr>
          <a:xfrm>
            <a:off x="3264061" y="4757194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28A9CA-0D74-1326-04B7-B9C36EFAAE97}"/>
              </a:ext>
            </a:extLst>
          </p:cNvPr>
          <p:cNvSpPr/>
          <p:nvPr/>
        </p:nvSpPr>
        <p:spPr>
          <a:xfrm>
            <a:off x="5418194" y="4874870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D105B-6BBF-6BA9-C45B-8FD453E4B50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824" t="36596" r="30316" b="12730"/>
          <a:stretch/>
        </p:blipFill>
        <p:spPr>
          <a:xfrm>
            <a:off x="6820331" y="3985014"/>
            <a:ext cx="2401694" cy="2156469"/>
          </a:xfrm>
          <a:prstGeom prst="rect">
            <a:avLst/>
          </a:prstGeom>
        </p:spPr>
      </p:pic>
      <p:pic>
        <p:nvPicPr>
          <p:cNvPr id="9" name="Picture 8" descr="A close up of a colorful object&#10;&#10;Description automatically generated">
            <a:extLst>
              <a:ext uri="{FF2B5EF4-FFF2-40B4-BE49-F238E27FC236}">
                <a16:creationId xmlns:a16="http://schemas.microsoft.com/office/drawing/2014/main" id="{18C566DE-B486-9FD3-0BC2-0FF0239EEB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6765" t="31325" r="33826" b="21260"/>
          <a:stretch/>
        </p:blipFill>
        <p:spPr>
          <a:xfrm>
            <a:off x="6820331" y="1757873"/>
            <a:ext cx="2401694" cy="22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7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485</Words>
  <Application>Microsoft Macintosh PowerPoint</Application>
  <PresentationFormat>Breitbild</PresentationFormat>
  <Paragraphs>88</Paragraphs>
  <Slides>14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Fira Sans Extra Condensed Medium</vt:lpstr>
      <vt:lpstr>Wingdings</vt:lpstr>
      <vt:lpstr>Office Theme</vt:lpstr>
      <vt:lpstr>Atlas-based Segmentation Consists of a Powerful Baseline for Brain Tissue Segmentation when Compared to a ML-based Approach</vt:lpstr>
      <vt:lpstr>What is an Atlas?</vt:lpstr>
      <vt:lpstr>Construction of Atlas Labels</vt:lpstr>
      <vt:lpstr>Resulting Atlas Labels</vt:lpstr>
      <vt:lpstr>Resulting Atlas Labels</vt:lpstr>
      <vt:lpstr>Random Forest Pipeline</vt:lpstr>
      <vt:lpstr>PowerPoint-Präsentation</vt:lpstr>
      <vt:lpstr>PowerPoint-Präsentation</vt:lpstr>
      <vt:lpstr>PowerPoint-Präsentation</vt:lpstr>
      <vt:lpstr>Discussion</vt:lpstr>
      <vt:lpstr>PowerPoint-Präsentation</vt:lpstr>
      <vt:lpstr>PowerPoint-Präsentation</vt:lpstr>
      <vt:lpstr>References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Hoffman, Nathan Ashley (STUDENTS)</cp:lastModifiedBy>
  <cp:revision>112</cp:revision>
  <dcterms:created xsi:type="dcterms:W3CDTF">2022-11-10T12:20:49Z</dcterms:created>
  <dcterms:modified xsi:type="dcterms:W3CDTF">2024-12-17T20:29:30Z</dcterms:modified>
</cp:coreProperties>
</file>